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29"/>
  </p:notesMasterIdLst>
  <p:sldIdLst>
    <p:sldId id="295" r:id="rId2"/>
    <p:sldId id="296" r:id="rId3"/>
    <p:sldId id="297" r:id="rId4"/>
    <p:sldId id="298" r:id="rId5"/>
    <p:sldId id="299" r:id="rId6"/>
    <p:sldId id="259" r:id="rId7"/>
    <p:sldId id="332" r:id="rId8"/>
    <p:sldId id="300" r:id="rId9"/>
    <p:sldId id="303" r:id="rId10"/>
    <p:sldId id="304" r:id="rId11"/>
    <p:sldId id="305" r:id="rId12"/>
    <p:sldId id="307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33" r:id="rId22"/>
    <p:sldId id="334" r:id="rId23"/>
    <p:sldId id="335" r:id="rId24"/>
    <p:sldId id="318" r:id="rId25"/>
    <p:sldId id="319" r:id="rId26"/>
    <p:sldId id="336" r:id="rId27"/>
    <p:sldId id="27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ben\Desktop\Planilha%2012_Luben_Revisada.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ben\Desktop\Planilha%2012_Luben_Revisada.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_tradnl"/>
  <c:chart>
    <c:autoTitleDeleted val="1"/>
    <c:plotArea>
      <c:layout>
        <c:manualLayout>
          <c:layoutTarget val="inner"/>
          <c:xMode val="edge"/>
          <c:yMode val="edge"/>
          <c:x val="3.8303518446612943E-2"/>
          <c:y val="8.5776257134524872E-2"/>
          <c:w val="0.89215010209415024"/>
          <c:h val="0.7190244448610589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 Hipertensão Arterial Sistêmica na unidade de saúde</c:v>
                </c:pt>
              </c:strCache>
            </c:strRef>
          </c:tx>
          <c:spPr>
            <a:solidFill>
              <a:srgbClr val="558ED5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lang="pt-BR"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_tradn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0.19078947368421056</c:v>
                </c:pt>
                <c:pt idx="1">
                  <c:v>0.36348684210526383</c:v>
                </c:pt>
                <c:pt idx="2">
                  <c:v>0.49671052631578982</c:v>
                </c:pt>
              </c:numCache>
            </c:numRef>
          </c:val>
        </c:ser>
        <c:dLbls/>
        <c:overlap val="-25"/>
        <c:axId val="82936192"/>
        <c:axId val="82937728"/>
      </c:barChart>
      <c:catAx>
        <c:axId val="8293619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_tradnl"/>
          </a:p>
        </c:txPr>
        <c:crossAx val="82937728"/>
        <c:crosses val="autoZero"/>
        <c:auto val="1"/>
        <c:lblAlgn val="ctr"/>
        <c:lblOffset val="100"/>
      </c:catAx>
      <c:valAx>
        <c:axId val="82937728"/>
        <c:scaling>
          <c:orientation val="minMax"/>
          <c:max val="1"/>
          <c:min val="0"/>
        </c:scaling>
        <c:delete val="1"/>
        <c:axPos val="l"/>
        <c:numFmt formatCode="0.0%" sourceLinked="1"/>
        <c:tickLblPos val="nextTo"/>
        <c:crossAx val="829361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_tradn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_tradnl"/>
  <c:chart>
    <c:autoTitleDeleted val="1"/>
    <c:plotArea>
      <c:layout>
        <c:manualLayout>
          <c:layoutTarget val="inner"/>
          <c:xMode val="edge"/>
          <c:yMode val="edge"/>
          <c:x val="4.6819805419059463E-4"/>
          <c:y val="1.3345252133338406E-3"/>
          <c:w val="0.91861518246548779"/>
          <c:h val="0.7422924702987372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Pprograma de Atenção à Diabetes Mellitus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lang="pt-BR"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_tradn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0.16666666666666666</c:v>
                </c:pt>
                <c:pt idx="1">
                  <c:v>0.32666666666666727</c:v>
                </c:pt>
                <c:pt idx="2">
                  <c:v>0.41333333333333333</c:v>
                </c:pt>
              </c:numCache>
            </c:numRef>
          </c:val>
        </c:ser>
        <c:dLbls/>
        <c:overlap val="-25"/>
        <c:axId val="83043840"/>
        <c:axId val="83045376"/>
      </c:barChart>
      <c:catAx>
        <c:axId val="8304384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_tradnl"/>
          </a:p>
        </c:txPr>
        <c:crossAx val="83045376"/>
        <c:crosses val="autoZero"/>
        <c:auto val="1"/>
        <c:lblAlgn val="ctr"/>
        <c:lblOffset val="100"/>
      </c:catAx>
      <c:valAx>
        <c:axId val="83045376"/>
        <c:scaling>
          <c:orientation val="minMax"/>
          <c:max val="1"/>
          <c:min val="0"/>
        </c:scaling>
        <c:delete val="1"/>
        <c:axPos val="l"/>
        <c:numFmt formatCode="0.0%" sourceLinked="1"/>
        <c:tickLblPos val="nextTo"/>
        <c:crossAx val="830438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_tradnl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74E7E-383E-4059-9C26-A94B22640774}" type="doc">
      <dgm:prSet loTypeId="urn:microsoft.com/office/officeart/2005/8/layout/matrix1" loCatId="matrix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74DC4EC2-5CF2-4EBD-B35F-4FAE9E2AE6FC}">
      <dgm:prSet phldrT="[Texto]" custT="1"/>
      <dgm:spPr/>
      <dgm:t>
        <a:bodyPr/>
        <a:lstStyle/>
        <a:p>
          <a:r>
            <a:rPr lang="pt-BR" sz="3200" dirty="0" smtClean="0">
              <a:latin typeface="Arial" panose="020B0604020202020204" pitchFamily="34" charset="0"/>
              <a:cs typeface="Arial" panose="020B0604020202020204" pitchFamily="34" charset="0"/>
            </a:rPr>
            <a:t>Ações</a:t>
          </a:r>
          <a:r>
            <a:rPr lang="pt-BR" sz="3200" baseline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t-BR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CEC262-5016-47EA-A830-8365DFF9F8C5}" type="parTrans" cxnId="{DDD11E50-B2F9-49B4-B6D1-66BA45BA3623}">
      <dgm:prSet/>
      <dgm:spPr/>
      <dgm:t>
        <a:bodyPr/>
        <a:lstStyle/>
        <a:p>
          <a:endParaRPr lang="pt-BR"/>
        </a:p>
      </dgm:t>
    </dgm:pt>
    <dgm:pt modelId="{C5CF3956-F347-4912-871D-D64E7680EA6A}" type="sibTrans" cxnId="{DDD11E50-B2F9-49B4-B6D1-66BA45BA3623}">
      <dgm:prSet/>
      <dgm:spPr/>
      <dgm:t>
        <a:bodyPr/>
        <a:lstStyle/>
        <a:p>
          <a:endParaRPr lang="pt-BR"/>
        </a:p>
      </dgm:t>
    </dgm:pt>
    <dgm:pt modelId="{81F32D30-6103-4917-8F83-A499DA079C64}">
      <dgm:prSet phldrT="[Texto]"/>
      <dgm:spPr/>
      <dgm:t>
        <a:bodyPr/>
        <a:lstStyle/>
        <a:p>
          <a:endParaRPr lang="pt-BR" dirty="0"/>
        </a:p>
      </dgm:t>
    </dgm:pt>
    <dgm:pt modelId="{10B7AC64-6313-42DB-8605-7B6690EEBFD1}" type="parTrans" cxnId="{65A6F3B8-91F0-4A2A-BB3E-B12FE0FDDEDD}">
      <dgm:prSet/>
      <dgm:spPr/>
      <dgm:t>
        <a:bodyPr/>
        <a:lstStyle/>
        <a:p>
          <a:endParaRPr lang="pt-BR"/>
        </a:p>
      </dgm:t>
    </dgm:pt>
    <dgm:pt modelId="{86BB86D6-A2BF-4BC8-9C90-F59EA228E9A7}" type="sibTrans" cxnId="{65A6F3B8-91F0-4A2A-BB3E-B12FE0FDDEDD}">
      <dgm:prSet/>
      <dgm:spPr/>
      <dgm:t>
        <a:bodyPr/>
        <a:lstStyle/>
        <a:p>
          <a:endParaRPr lang="pt-BR"/>
        </a:p>
      </dgm:t>
    </dgm:pt>
    <dgm:pt modelId="{26446C5D-4EA3-41A6-85DB-3E8DC3FF018F}">
      <dgm:prSet phldrT="[Texto]"/>
      <dgm:spPr/>
      <dgm:t>
        <a:bodyPr/>
        <a:lstStyle/>
        <a:p>
          <a:endParaRPr lang="pt-BR" dirty="0"/>
        </a:p>
      </dgm:t>
    </dgm:pt>
    <dgm:pt modelId="{D3BEBD8B-0040-4C36-B913-E3449A1BE434}" type="parTrans" cxnId="{1CEA7688-E84A-45F1-B0FC-4641E19AF499}">
      <dgm:prSet/>
      <dgm:spPr/>
      <dgm:t>
        <a:bodyPr/>
        <a:lstStyle/>
        <a:p>
          <a:endParaRPr lang="pt-BR"/>
        </a:p>
      </dgm:t>
    </dgm:pt>
    <dgm:pt modelId="{263ECE7C-B8A3-431B-A8D6-23E41F0E89A1}" type="sibTrans" cxnId="{1CEA7688-E84A-45F1-B0FC-4641E19AF499}">
      <dgm:prSet/>
      <dgm:spPr/>
      <dgm:t>
        <a:bodyPr/>
        <a:lstStyle/>
        <a:p>
          <a:endParaRPr lang="pt-BR"/>
        </a:p>
      </dgm:t>
    </dgm:pt>
    <dgm:pt modelId="{9DEF6C0A-544A-4DFA-B2B9-C93AA1A31574}">
      <dgm:prSet phldrT="[Texto]"/>
      <dgm:spPr/>
      <dgm:t>
        <a:bodyPr/>
        <a:lstStyle/>
        <a:p>
          <a:endParaRPr lang="pt-BR" dirty="0"/>
        </a:p>
      </dgm:t>
    </dgm:pt>
    <dgm:pt modelId="{96DC1A41-D02D-4D1E-97E4-27E25769391A}" type="parTrans" cxnId="{9EC143C9-1C51-432B-8EFD-58DDB67D5C38}">
      <dgm:prSet/>
      <dgm:spPr/>
      <dgm:t>
        <a:bodyPr/>
        <a:lstStyle/>
        <a:p>
          <a:endParaRPr lang="pt-BR"/>
        </a:p>
      </dgm:t>
    </dgm:pt>
    <dgm:pt modelId="{6C0037B1-7259-4FA9-A6A4-B220502BA23A}" type="sibTrans" cxnId="{9EC143C9-1C51-432B-8EFD-58DDB67D5C38}">
      <dgm:prSet/>
      <dgm:spPr/>
      <dgm:t>
        <a:bodyPr/>
        <a:lstStyle/>
        <a:p>
          <a:endParaRPr lang="pt-BR"/>
        </a:p>
      </dgm:t>
    </dgm:pt>
    <dgm:pt modelId="{6E3168A6-8A66-41C0-ADE7-8A337281B8B0}">
      <dgm:prSet/>
      <dgm:spPr/>
      <dgm:t>
        <a:bodyPr/>
        <a:lstStyle/>
        <a:p>
          <a:r>
            <a:rPr lang="pt-BR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Monitoramento  </a:t>
          </a:r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</a:t>
          </a:r>
        </a:p>
        <a:p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Avaliação</a:t>
          </a:r>
        </a:p>
        <a:p>
          <a:endParaRPr lang="pt-BR" dirty="0"/>
        </a:p>
      </dgm:t>
    </dgm:pt>
    <dgm:pt modelId="{83AFC578-D272-4549-8A87-F3D6D2D78C97}" type="parTrans" cxnId="{493DE357-31CF-440A-BE13-85EA5BB4D4ED}">
      <dgm:prSet/>
      <dgm:spPr/>
      <dgm:t>
        <a:bodyPr/>
        <a:lstStyle/>
        <a:p>
          <a:endParaRPr lang="pt-BR"/>
        </a:p>
      </dgm:t>
    </dgm:pt>
    <dgm:pt modelId="{347873D5-7F20-4FAA-8C6F-0B0FF7415E08}" type="sibTrans" cxnId="{493DE357-31CF-440A-BE13-85EA5BB4D4ED}">
      <dgm:prSet/>
      <dgm:spPr/>
      <dgm:t>
        <a:bodyPr/>
        <a:lstStyle/>
        <a:p>
          <a:endParaRPr lang="pt-BR"/>
        </a:p>
      </dgm:t>
    </dgm:pt>
    <dgm:pt modelId="{56E2F488-C399-4A6B-8C7C-644538F27D60}">
      <dgm:prSet/>
      <dgm:spPr/>
      <dgm:t>
        <a:bodyPr/>
        <a:lstStyle/>
        <a:p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Engajamento</a:t>
          </a:r>
        </a:p>
        <a:p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Público</a:t>
          </a:r>
          <a:endParaRPr lang="pt-BR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F5DAA8-96B8-4787-8FBA-B6073B58A0CE}" type="parTrans" cxnId="{A26F0814-8A0F-4022-A0D1-C8E8D7EEE814}">
      <dgm:prSet/>
      <dgm:spPr/>
      <dgm:t>
        <a:bodyPr/>
        <a:lstStyle/>
        <a:p>
          <a:endParaRPr lang="pt-BR"/>
        </a:p>
      </dgm:t>
    </dgm:pt>
    <dgm:pt modelId="{E7EC129A-400C-49DF-9271-9CB7DB403A97}" type="sibTrans" cxnId="{A26F0814-8A0F-4022-A0D1-C8E8D7EEE814}">
      <dgm:prSet/>
      <dgm:spPr/>
      <dgm:t>
        <a:bodyPr/>
        <a:lstStyle/>
        <a:p>
          <a:endParaRPr lang="pt-BR"/>
        </a:p>
      </dgm:t>
    </dgm:pt>
    <dgm:pt modelId="{CF56A487-4A10-4EA2-9248-EEA49A07D61B}">
      <dgm:prSet/>
      <dgm:spPr/>
      <dgm:t>
        <a:bodyPr/>
        <a:lstStyle/>
        <a:p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Qualificação da Prática clinica </a:t>
          </a:r>
          <a:endParaRPr lang="pt-BR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2A033A-19E5-4F7B-8A58-FFBCBA7709DB}" type="parTrans" cxnId="{734F1967-0407-427E-98BC-DDE1EB01A955}">
      <dgm:prSet/>
      <dgm:spPr/>
      <dgm:t>
        <a:bodyPr/>
        <a:lstStyle/>
        <a:p>
          <a:endParaRPr lang="pt-BR"/>
        </a:p>
      </dgm:t>
    </dgm:pt>
    <dgm:pt modelId="{39EF7A09-B0F9-4FE8-B3E2-EF57BFE9C0E4}" type="sibTrans" cxnId="{734F1967-0407-427E-98BC-DDE1EB01A955}">
      <dgm:prSet/>
      <dgm:spPr/>
      <dgm:t>
        <a:bodyPr/>
        <a:lstStyle/>
        <a:p>
          <a:endParaRPr lang="pt-BR"/>
        </a:p>
      </dgm:t>
    </dgm:pt>
    <dgm:pt modelId="{9EACF667-10B3-43EB-9CA2-EAAF42CFAACD}">
      <dgm:prSet/>
      <dgm:spPr/>
      <dgm:t>
        <a:bodyPr/>
        <a:lstStyle/>
        <a:p>
          <a:r>
            <a: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Organização  e gestão do serviço</a:t>
          </a:r>
          <a:endParaRPr lang="pt-BR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DDD517-7CDF-49C4-A3EE-6ECF6BD471C0}" type="parTrans" cxnId="{F6F06799-79E4-4D7C-AAD4-4A7D963A6101}">
      <dgm:prSet/>
      <dgm:spPr/>
      <dgm:t>
        <a:bodyPr/>
        <a:lstStyle/>
        <a:p>
          <a:endParaRPr lang="pt-BR"/>
        </a:p>
      </dgm:t>
    </dgm:pt>
    <dgm:pt modelId="{21BF385D-F6C4-4E04-8323-1837B27B09A5}" type="sibTrans" cxnId="{F6F06799-79E4-4D7C-AAD4-4A7D963A6101}">
      <dgm:prSet/>
      <dgm:spPr/>
      <dgm:t>
        <a:bodyPr/>
        <a:lstStyle/>
        <a:p>
          <a:endParaRPr lang="pt-BR"/>
        </a:p>
      </dgm:t>
    </dgm:pt>
    <dgm:pt modelId="{26104728-3528-4D4D-AA09-53F8E965B928}" type="pres">
      <dgm:prSet presAssocID="{1F274E7E-383E-4059-9C26-A94B2264077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57B20DD-2E99-46D0-AF04-21C2A8B03FE5}" type="pres">
      <dgm:prSet presAssocID="{1F274E7E-383E-4059-9C26-A94B22640774}" presName="matrix" presStyleCnt="0"/>
      <dgm:spPr/>
    </dgm:pt>
    <dgm:pt modelId="{A98038E7-A966-481A-971D-DEE9E2550429}" type="pres">
      <dgm:prSet presAssocID="{1F274E7E-383E-4059-9C26-A94B22640774}" presName="tile1" presStyleLbl="node1" presStyleIdx="0" presStyleCnt="4"/>
      <dgm:spPr/>
      <dgm:t>
        <a:bodyPr/>
        <a:lstStyle/>
        <a:p>
          <a:endParaRPr lang="pt-BR"/>
        </a:p>
      </dgm:t>
    </dgm:pt>
    <dgm:pt modelId="{771B02B7-F757-4A2B-9C46-15A43DA19D1F}" type="pres">
      <dgm:prSet presAssocID="{1F274E7E-383E-4059-9C26-A94B2264077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4DC770-D07B-4E00-B6A6-6A70D41038B9}" type="pres">
      <dgm:prSet presAssocID="{1F274E7E-383E-4059-9C26-A94B22640774}" presName="tile2" presStyleLbl="node1" presStyleIdx="1" presStyleCnt="4"/>
      <dgm:spPr/>
      <dgm:t>
        <a:bodyPr/>
        <a:lstStyle/>
        <a:p>
          <a:endParaRPr lang="pt-BR"/>
        </a:p>
      </dgm:t>
    </dgm:pt>
    <dgm:pt modelId="{8A907774-DB95-4394-BD24-E2ABE3BE2FBC}" type="pres">
      <dgm:prSet presAssocID="{1F274E7E-383E-4059-9C26-A94B2264077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666507-0AA0-46B8-AF54-45C87BE53E14}" type="pres">
      <dgm:prSet presAssocID="{1F274E7E-383E-4059-9C26-A94B22640774}" presName="tile3" presStyleLbl="node1" presStyleIdx="2" presStyleCnt="4"/>
      <dgm:spPr/>
      <dgm:t>
        <a:bodyPr/>
        <a:lstStyle/>
        <a:p>
          <a:endParaRPr lang="pt-BR"/>
        </a:p>
      </dgm:t>
    </dgm:pt>
    <dgm:pt modelId="{E545B9A0-E1BF-49C2-97CD-03EBDB208911}" type="pres">
      <dgm:prSet presAssocID="{1F274E7E-383E-4059-9C26-A94B2264077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524E96-7142-498D-8B0E-5E58526226B7}" type="pres">
      <dgm:prSet presAssocID="{1F274E7E-383E-4059-9C26-A94B22640774}" presName="tile4" presStyleLbl="node1" presStyleIdx="3" presStyleCnt="4"/>
      <dgm:spPr/>
      <dgm:t>
        <a:bodyPr/>
        <a:lstStyle/>
        <a:p>
          <a:endParaRPr lang="pt-BR"/>
        </a:p>
      </dgm:t>
    </dgm:pt>
    <dgm:pt modelId="{B367D143-2705-401F-8A27-86BF9CFB8427}" type="pres">
      <dgm:prSet presAssocID="{1F274E7E-383E-4059-9C26-A94B2264077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B930C5-9BF3-4F03-A6F3-4C8D90349A5D}" type="pres">
      <dgm:prSet presAssocID="{1F274E7E-383E-4059-9C26-A94B2264077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65A6F3B8-91F0-4A2A-BB3E-B12FE0FDDEDD}" srcId="{1F274E7E-383E-4059-9C26-A94B22640774}" destId="{81F32D30-6103-4917-8F83-A499DA079C64}" srcOrd="1" destOrd="0" parTransId="{10B7AC64-6313-42DB-8605-7B6690EEBFD1}" sibTransId="{86BB86D6-A2BF-4BC8-9C90-F59EA228E9A7}"/>
    <dgm:cxn modelId="{BBA53A16-CC84-4918-8A34-F4509EB7D117}" type="presOf" srcId="{CF56A487-4A10-4EA2-9248-EEA49A07D61B}" destId="{E545B9A0-E1BF-49C2-97CD-03EBDB208911}" srcOrd="1" destOrd="0" presId="urn:microsoft.com/office/officeart/2005/8/layout/matrix1"/>
    <dgm:cxn modelId="{47C1C0F2-EEE9-45A5-947A-619637809B5A}" type="presOf" srcId="{1F274E7E-383E-4059-9C26-A94B22640774}" destId="{26104728-3528-4D4D-AA09-53F8E965B928}" srcOrd="0" destOrd="0" presId="urn:microsoft.com/office/officeart/2005/8/layout/matrix1"/>
    <dgm:cxn modelId="{734F1967-0407-427E-98BC-DDE1EB01A955}" srcId="{74DC4EC2-5CF2-4EBD-B35F-4FAE9E2AE6FC}" destId="{CF56A487-4A10-4EA2-9248-EEA49A07D61B}" srcOrd="2" destOrd="0" parTransId="{F02A033A-19E5-4F7B-8A58-FFBCBA7709DB}" sibTransId="{39EF7A09-B0F9-4FE8-B3E2-EF57BFE9C0E4}"/>
    <dgm:cxn modelId="{F6F06799-79E4-4D7C-AAD4-4A7D963A6101}" srcId="{74DC4EC2-5CF2-4EBD-B35F-4FAE9E2AE6FC}" destId="{9EACF667-10B3-43EB-9CA2-EAAF42CFAACD}" srcOrd="3" destOrd="0" parTransId="{ABDDD517-7CDF-49C4-A3EE-6ECF6BD471C0}" sibTransId="{21BF385D-F6C4-4E04-8323-1837B27B09A5}"/>
    <dgm:cxn modelId="{DDD11E50-B2F9-49B4-B6D1-66BA45BA3623}" srcId="{1F274E7E-383E-4059-9C26-A94B22640774}" destId="{74DC4EC2-5CF2-4EBD-B35F-4FAE9E2AE6FC}" srcOrd="0" destOrd="0" parTransId="{27CEC262-5016-47EA-A830-8365DFF9F8C5}" sibTransId="{C5CF3956-F347-4912-871D-D64E7680EA6A}"/>
    <dgm:cxn modelId="{35F4F572-7823-4D9C-A4A0-A4F8C5823F61}" type="presOf" srcId="{9EACF667-10B3-43EB-9CA2-EAAF42CFAACD}" destId="{B367D143-2705-401F-8A27-86BF9CFB8427}" srcOrd="1" destOrd="0" presId="urn:microsoft.com/office/officeart/2005/8/layout/matrix1"/>
    <dgm:cxn modelId="{AEE9D4DF-B687-489C-80FE-4FD076A5E7A1}" type="presOf" srcId="{56E2F488-C399-4A6B-8C7C-644538F27D60}" destId="{A74DC770-D07B-4E00-B6A6-6A70D41038B9}" srcOrd="0" destOrd="0" presId="urn:microsoft.com/office/officeart/2005/8/layout/matrix1"/>
    <dgm:cxn modelId="{0C6DFE4D-B23B-4B5C-81B7-BB1216A3F2AE}" type="presOf" srcId="{9EACF667-10B3-43EB-9CA2-EAAF42CFAACD}" destId="{10524E96-7142-498D-8B0E-5E58526226B7}" srcOrd="0" destOrd="0" presId="urn:microsoft.com/office/officeart/2005/8/layout/matrix1"/>
    <dgm:cxn modelId="{A26F0814-8A0F-4022-A0D1-C8E8D7EEE814}" srcId="{74DC4EC2-5CF2-4EBD-B35F-4FAE9E2AE6FC}" destId="{56E2F488-C399-4A6B-8C7C-644538F27D60}" srcOrd="1" destOrd="0" parTransId="{43F5DAA8-96B8-4787-8FBA-B6073B58A0CE}" sibTransId="{E7EC129A-400C-49DF-9271-9CB7DB403A97}"/>
    <dgm:cxn modelId="{82AFEA4A-651A-4BEF-A3F7-A821E09BD9D7}" type="presOf" srcId="{56E2F488-C399-4A6B-8C7C-644538F27D60}" destId="{8A907774-DB95-4394-BD24-E2ABE3BE2FBC}" srcOrd="1" destOrd="0" presId="urn:microsoft.com/office/officeart/2005/8/layout/matrix1"/>
    <dgm:cxn modelId="{31697330-454C-4E51-8974-D78F1E23AD75}" type="presOf" srcId="{6E3168A6-8A66-41C0-ADE7-8A337281B8B0}" destId="{A98038E7-A966-481A-971D-DEE9E2550429}" srcOrd="0" destOrd="0" presId="urn:microsoft.com/office/officeart/2005/8/layout/matrix1"/>
    <dgm:cxn modelId="{A3DE8D28-8D58-44E7-BB25-EB43B7BA2B37}" type="presOf" srcId="{6E3168A6-8A66-41C0-ADE7-8A337281B8B0}" destId="{771B02B7-F757-4A2B-9C46-15A43DA19D1F}" srcOrd="1" destOrd="0" presId="urn:microsoft.com/office/officeart/2005/8/layout/matrix1"/>
    <dgm:cxn modelId="{9EC143C9-1C51-432B-8EFD-58DDB67D5C38}" srcId="{1F274E7E-383E-4059-9C26-A94B22640774}" destId="{9DEF6C0A-544A-4DFA-B2B9-C93AA1A31574}" srcOrd="3" destOrd="0" parTransId="{96DC1A41-D02D-4D1E-97E4-27E25769391A}" sibTransId="{6C0037B1-7259-4FA9-A6A4-B220502BA23A}"/>
    <dgm:cxn modelId="{493DE357-31CF-440A-BE13-85EA5BB4D4ED}" srcId="{74DC4EC2-5CF2-4EBD-B35F-4FAE9E2AE6FC}" destId="{6E3168A6-8A66-41C0-ADE7-8A337281B8B0}" srcOrd="0" destOrd="0" parTransId="{83AFC578-D272-4549-8A87-F3D6D2D78C97}" sibTransId="{347873D5-7F20-4FAA-8C6F-0B0FF7415E08}"/>
    <dgm:cxn modelId="{1CEA7688-E84A-45F1-B0FC-4641E19AF499}" srcId="{1F274E7E-383E-4059-9C26-A94B22640774}" destId="{26446C5D-4EA3-41A6-85DB-3E8DC3FF018F}" srcOrd="2" destOrd="0" parTransId="{D3BEBD8B-0040-4C36-B913-E3449A1BE434}" sibTransId="{263ECE7C-B8A3-431B-A8D6-23E41F0E89A1}"/>
    <dgm:cxn modelId="{C04DF563-0BDD-4C83-8E91-9533D3097B78}" type="presOf" srcId="{CF56A487-4A10-4EA2-9248-EEA49A07D61B}" destId="{A3666507-0AA0-46B8-AF54-45C87BE53E14}" srcOrd="0" destOrd="0" presId="urn:microsoft.com/office/officeart/2005/8/layout/matrix1"/>
    <dgm:cxn modelId="{D148116D-DBED-45A9-9F15-995CB401DD23}" type="presOf" srcId="{74DC4EC2-5CF2-4EBD-B35F-4FAE9E2AE6FC}" destId="{C9B930C5-9BF3-4F03-A6F3-4C8D90349A5D}" srcOrd="0" destOrd="0" presId="urn:microsoft.com/office/officeart/2005/8/layout/matrix1"/>
    <dgm:cxn modelId="{2CD4AEE0-E764-4DE0-8DFC-8DC4F8E47598}" type="presParOf" srcId="{26104728-3528-4D4D-AA09-53F8E965B928}" destId="{B57B20DD-2E99-46D0-AF04-21C2A8B03FE5}" srcOrd="0" destOrd="0" presId="urn:microsoft.com/office/officeart/2005/8/layout/matrix1"/>
    <dgm:cxn modelId="{766353E9-88CB-439A-B38E-E70349422276}" type="presParOf" srcId="{B57B20DD-2E99-46D0-AF04-21C2A8B03FE5}" destId="{A98038E7-A966-481A-971D-DEE9E2550429}" srcOrd="0" destOrd="0" presId="urn:microsoft.com/office/officeart/2005/8/layout/matrix1"/>
    <dgm:cxn modelId="{C68169CE-48F7-4F09-9793-F85250A80755}" type="presParOf" srcId="{B57B20DD-2E99-46D0-AF04-21C2A8B03FE5}" destId="{771B02B7-F757-4A2B-9C46-15A43DA19D1F}" srcOrd="1" destOrd="0" presId="urn:microsoft.com/office/officeart/2005/8/layout/matrix1"/>
    <dgm:cxn modelId="{B3AE0D1E-A14C-4F17-A5FF-BDD3D0EAD6CF}" type="presParOf" srcId="{B57B20DD-2E99-46D0-AF04-21C2A8B03FE5}" destId="{A74DC770-D07B-4E00-B6A6-6A70D41038B9}" srcOrd="2" destOrd="0" presId="urn:microsoft.com/office/officeart/2005/8/layout/matrix1"/>
    <dgm:cxn modelId="{C739C42F-2417-49CA-9289-DCB0199F0CFB}" type="presParOf" srcId="{B57B20DD-2E99-46D0-AF04-21C2A8B03FE5}" destId="{8A907774-DB95-4394-BD24-E2ABE3BE2FBC}" srcOrd="3" destOrd="0" presId="urn:microsoft.com/office/officeart/2005/8/layout/matrix1"/>
    <dgm:cxn modelId="{43173C76-E7AF-43D1-BCA5-6A36B0C379B0}" type="presParOf" srcId="{B57B20DD-2E99-46D0-AF04-21C2A8B03FE5}" destId="{A3666507-0AA0-46B8-AF54-45C87BE53E14}" srcOrd="4" destOrd="0" presId="urn:microsoft.com/office/officeart/2005/8/layout/matrix1"/>
    <dgm:cxn modelId="{E19BDA76-E559-4182-810D-EC981DFA4520}" type="presParOf" srcId="{B57B20DD-2E99-46D0-AF04-21C2A8B03FE5}" destId="{E545B9A0-E1BF-49C2-97CD-03EBDB208911}" srcOrd="5" destOrd="0" presId="urn:microsoft.com/office/officeart/2005/8/layout/matrix1"/>
    <dgm:cxn modelId="{FAA47C9F-DB8A-4C6A-8184-F0515890E029}" type="presParOf" srcId="{B57B20DD-2E99-46D0-AF04-21C2A8B03FE5}" destId="{10524E96-7142-498D-8B0E-5E58526226B7}" srcOrd="6" destOrd="0" presId="urn:microsoft.com/office/officeart/2005/8/layout/matrix1"/>
    <dgm:cxn modelId="{612A632B-690D-47B4-A20F-E8B61B233AB2}" type="presParOf" srcId="{B57B20DD-2E99-46D0-AF04-21C2A8B03FE5}" destId="{B367D143-2705-401F-8A27-86BF9CFB8427}" srcOrd="7" destOrd="0" presId="urn:microsoft.com/office/officeart/2005/8/layout/matrix1"/>
    <dgm:cxn modelId="{582BF9EB-7CE5-489E-AC0D-30206635DDF4}" type="presParOf" srcId="{26104728-3528-4D4D-AA09-53F8E965B928}" destId="{C9B930C5-9BF3-4F03-A6F3-4C8D90349A5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DE345-395B-4DE6-A65D-5D42658FC394}" type="datetimeFigureOut">
              <a:rPr lang="pt-BR" smtClean="0"/>
              <a:pPr/>
              <a:t>21/03/2016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D0F9-F8FE-4B41-B139-E7928AC9F92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68206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0F9-F8FE-4B41-B139-E7928AC9F924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0670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5842000" y="-7143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2" name="Grupo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-318051"/>
            <a:ext cx="12192000" cy="300824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ABERTA DO SUS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Modalidade a </a:t>
            </a:r>
            <a:r>
              <a:rPr lang="pt-B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Distância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3100" dirty="0"/>
              <a:t/>
            </a:r>
            <a:br>
              <a:rPr lang="en-US" sz="3100" dirty="0"/>
            </a:br>
            <a:endParaRPr lang="pt-BR" sz="31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32522" y="2690192"/>
            <a:ext cx="12059478" cy="40684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b="1" dirty="0" smtClean="0">
                <a:latin typeface="+mj-lt"/>
              </a:rPr>
              <a:t>	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atenção as pessoas com hipertensão arterial e/ou diabetes mellitus na UBS/ESF Floresta, Bagé/RS</a:t>
            </a:r>
          </a:p>
          <a:p>
            <a:pPr marL="0" indent="0">
              <a:buNone/>
            </a:pP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Especializando: </a:t>
            </a:r>
            <a:r>
              <a:rPr lang="pt-B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Luben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Gutiérrez Corvo</a:t>
            </a:r>
          </a:p>
          <a:p>
            <a:pPr marL="0" indent="0" algn="ctr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Catiuscie Cabreira Da Silva</a:t>
            </a:r>
          </a:p>
          <a:p>
            <a:pPr marL="0" indent="0" algn="ctr">
              <a:buNone/>
            </a:pPr>
            <a:r>
              <a:rPr lang="pt-B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CO-orientadora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Chandra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Maciel de Lima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257" y="163512"/>
            <a:ext cx="1338479" cy="126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27171" y="74883"/>
            <a:ext cx="1150937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8985360" y="93170"/>
            <a:ext cx="1627920" cy="504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32882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304137"/>
            <a:ext cx="12046226" cy="1814068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1. Ampliar a cobertura de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atenção das pessoas com hipertensão e/ou Diabetes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1.1.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Alcançar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cobertura  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pessoas com Hipertensão arterial Sistêmica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ESF Floresta.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8442960" y="5029045"/>
            <a:ext cx="3749040" cy="1702831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 (19,1%)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 (36,3%)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 (49,7%)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1253114877"/>
              </p:ext>
            </p:extLst>
          </p:nvPr>
        </p:nvGraphicFramePr>
        <p:xfrm>
          <a:off x="1188720" y="2270760"/>
          <a:ext cx="7069455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26515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515111"/>
            <a:ext cx="12032974" cy="1847088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1. Ampliar a cobertura de atenção das pessoas com hipertensão e/ou Diabetes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1.2 Alcançar  40% de cobertura das pessoas com Diabetes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Programa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Atenção a Diabetes Mellitus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573494" y="4571844"/>
            <a:ext cx="3459480" cy="15851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Mês 1: 29 (16,7%) </a:t>
            </a: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Mês 2: 45 (32,7%)</a:t>
            </a: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Mês 3: 62 (41,3%)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1140273825"/>
              </p:ext>
            </p:extLst>
          </p:nvPr>
        </p:nvGraphicFramePr>
        <p:xfrm>
          <a:off x="304800" y="2362199"/>
          <a:ext cx="7833360" cy="4117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43258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3880" y="799905"/>
            <a:ext cx="11430000" cy="2545080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2: Melhorar a qualidade da atenção das pessoas com hipertensão e/ou diabetes</a:t>
            </a:r>
            <a:b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2.1: Realizar exame clínico apropriado em 100% das pessoas com hipertensão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700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es-E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2.2: </a:t>
            </a:r>
            <a:r>
              <a:rPr lang="es-ES" sz="2700" dirty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ES" sz="2700" dirty="0" err="1">
                <a:latin typeface="Arial" panose="020B0604020202020204" pitchFamily="34" charset="0"/>
                <a:cs typeface="Arial" panose="020B0604020202020204" pitchFamily="34" charset="0"/>
              </a:rPr>
              <a:t>exame</a:t>
            </a:r>
            <a:r>
              <a:rPr lang="es-E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clínico apropiado </a:t>
            </a:r>
            <a:r>
              <a:rPr lang="es-E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s-E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100% </a:t>
            </a:r>
            <a:r>
              <a:rPr lang="es-ES" sz="2700" dirty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es-ES" sz="2700" dirty="0" err="1">
                <a:latin typeface="Arial" panose="020B0604020202020204" pitchFamily="34" charset="0"/>
                <a:cs typeface="Arial" panose="020B0604020202020204" pitchFamily="34" charset="0"/>
              </a:rPr>
              <a:t>pessoas</a:t>
            </a:r>
            <a:r>
              <a:rPr lang="es-E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700" dirty="0" err="1"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es-E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  <a:r>
              <a:rPr lang="es-ES_tradnl" sz="2800" dirty="0" smtClean="0">
                <a:solidFill>
                  <a:schemeClr val="tx1"/>
                </a:solidFill>
              </a:rPr>
              <a:t/>
            </a:r>
            <a:br>
              <a:rPr lang="es-ES_tradnl" sz="2800" dirty="0" smtClean="0">
                <a:solidFill>
                  <a:schemeClr val="tx1"/>
                </a:solidFill>
              </a:rPr>
            </a:b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42999" y="4013400"/>
            <a:ext cx="3749040" cy="170283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 (100%)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0" y="4013400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(100%)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61801" y="3551735"/>
            <a:ext cx="431143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28743" y="3567790"/>
            <a:ext cx="253146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1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" y="1763121"/>
            <a:ext cx="10974567" cy="1910803"/>
          </a:xfrm>
        </p:spPr>
        <p:txBody>
          <a:bodyPr>
            <a:normAutofit fontScale="90000"/>
          </a:bodyPr>
          <a:lstStyle/>
          <a:p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2: Melhorar a qualidade da atenção das pessoas com hipertensão e/ou </a:t>
            </a:r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</a:t>
            </a:r>
            <a:b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2.3: Realizar exame dos pés em 100% das pessoas com diabetes a cada 3 meses (palpação dos pulsos tibial posterior e pedioso e medida da sensibilidade)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419600" y="5699605"/>
            <a:ext cx="5384800" cy="4434840"/>
          </a:xfrm>
        </p:spPr>
        <p:txBody>
          <a:bodyPr/>
          <a:lstStyle/>
          <a:p>
            <a:r>
              <a:rPr lang="es-ES" dirty="0" smtClean="0"/>
              <a:t>Meta Atingida </a:t>
            </a:r>
            <a:endParaRPr lang="es-ES_tradnl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931920" y="3424085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(100%)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440" y="777240"/>
            <a:ext cx="11445240" cy="2612243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2: Melhorar a qualidade da atenção das pessoas com hipertensão e/ou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  <a:b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2.4: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a 100% das pessoas com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solicitação/realização de exames complementares em dia de acordo com 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2.5: Garantir a 100% das pessoas com diabetes a solicitação/realização de exames complementares em dia de acordo com o protocolo 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_trad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42999" y="4013400"/>
            <a:ext cx="3749040" cy="170283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 (100%)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61801" y="3551735"/>
            <a:ext cx="431143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0" y="4013400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(100%)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28743" y="3567790"/>
            <a:ext cx="253146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167320"/>
            <a:ext cx="11186160" cy="2177665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2: Melhorar a qualidade da atenção das pessoas com hipertensão e/ou 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2.6: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Priorizar a prescrição de medicamentos da farmácia popular para 100% das pessoas com hipertensão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cadastradas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UBS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2.7: Priorizar a prescrição de medicamentos da farmácia popular para 100% das pessoas com diabetes cadastradas na UBS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endParaRPr lang="es-ES_tradnl" sz="2400" dirty="0"/>
          </a:p>
        </p:txBody>
      </p:sp>
      <p:sp>
        <p:nvSpPr>
          <p:cNvPr id="7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42999" y="4013400"/>
            <a:ext cx="3749040" cy="170283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 (100%)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61801" y="3551735"/>
            <a:ext cx="431143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0" y="4013400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(100%)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28743" y="3567790"/>
            <a:ext cx="253146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" y="533914"/>
            <a:ext cx="11480800" cy="2795016"/>
          </a:xfrm>
        </p:spPr>
        <p:txBody>
          <a:bodyPr>
            <a:normAutofit fontScale="90000"/>
          </a:bodyPr>
          <a:lstStyle/>
          <a:p>
            <a:r>
              <a:rPr lang="pt-BR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2: Melhorar a qualidade da atenção das pessoas com hipertensão e/ou </a:t>
            </a:r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2.8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: Realizar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avaliação da necessidade de atendimento odontológico em 100% das pessoas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 hipertensão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2.9: Realizar avaliação da necessidade de atendimento odontológico em 100% das pessoas com diabetes 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endParaRPr lang="es-ES_tradnl" sz="2400" dirty="0"/>
          </a:p>
        </p:txBody>
      </p:sp>
      <p:sp>
        <p:nvSpPr>
          <p:cNvPr id="7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42999" y="4013400"/>
            <a:ext cx="3749040" cy="170283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 (100%)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61801" y="3551735"/>
            <a:ext cx="431143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0" y="4013400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(100%)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28743" y="3538125"/>
            <a:ext cx="253146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200" y="1473815"/>
            <a:ext cx="10972800" cy="1847088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3. Melhorar a adesão de pessoas com hipertensão e/ou diabetes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Metas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3.1: Buscar 100% das pessoas com hipertensão faltosas às consultas na UBS conforme a periodicidade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recomendada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3.2: Buscar 100% das pessoas com diabetes faltosas às consultas na UBS conforme a periodicidade recomendada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endParaRPr lang="es-ES_tradnl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0" y="4013400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Não tivemos faltosos</a:t>
            </a: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28743" y="3538125"/>
            <a:ext cx="253146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42999" y="4013400"/>
            <a:ext cx="3749040" cy="170283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(100%)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61801" y="3551735"/>
            <a:ext cx="431143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685544"/>
            <a:ext cx="10972800" cy="154228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4. Melhorar o registro das informações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4.1: Manter ficha de acompanhamento de 100% das pessoas com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</a:t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Meta 4.2: Manter ficha de acompanhamento de 100% das pessoas com diabetes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_trad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42999" y="4013400"/>
            <a:ext cx="3749040" cy="170283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 (100%)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61801" y="3551735"/>
            <a:ext cx="431143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0" y="4013400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(100%)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28743" y="3538125"/>
            <a:ext cx="253146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834896"/>
            <a:ext cx="10972800" cy="1688062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5. Proporção de pessoas  com estratificação do risco  cardiovascular com exame clinico em dia das pessoas com hipertensão e/ou diabetes</a:t>
            </a:r>
            <a:r>
              <a:rPr lang="es-ES_tradnl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Metas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5.1:  Realizar estratificação do risco cardiovascular em 100% das pessoas com hipertensão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Meta 5.2: Realizar estratificação do risco cardiovascular em 100% das pessoas com diabetes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endParaRPr lang="es-ES_tradnl" sz="2400" dirty="0"/>
          </a:p>
        </p:txBody>
      </p:sp>
      <p:sp>
        <p:nvSpPr>
          <p:cNvPr id="7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42999" y="4013400"/>
            <a:ext cx="3749040" cy="170283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 (100%)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61801" y="3551735"/>
            <a:ext cx="431143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0" y="4013400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(100%)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28743" y="3538125"/>
            <a:ext cx="253146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017" y="132522"/>
            <a:ext cx="11993218" cy="1033669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	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66192"/>
            <a:ext cx="12099235" cy="56918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800" dirty="0" smtClean="0"/>
              <a:t> A atenção das pessoas com Hipertensão Arterial Sistêmica (HAS) e/ou Diabetes Mellitus(DM) deve estar alicerçada na </a:t>
            </a:r>
            <a:r>
              <a:rPr lang="pt-BR" sz="2800" b="1" dirty="0" smtClean="0"/>
              <a:t>integralidade do cuidado </a:t>
            </a:r>
            <a:r>
              <a:rPr lang="pt-BR" sz="2800" dirty="0" smtClean="0"/>
              <a:t>e permeada em </a:t>
            </a:r>
            <a:r>
              <a:rPr lang="pt-BR" sz="2800" b="1" dirty="0" smtClean="0"/>
              <a:t>promoção, prevenção e diminuição de agravos</a:t>
            </a:r>
            <a:r>
              <a:rPr lang="pt-BR" sz="2800" dirty="0" smtClean="0"/>
              <a:t> </a:t>
            </a:r>
            <a:endParaRPr lang="pt-BR" sz="2800" dirty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800" dirty="0" smtClean="0"/>
              <a:t> Durante o curso de especialização foi avaliada as ações programáticas da ESF Floresta em Bagé/RS e percebeu-se a </a:t>
            </a:r>
            <a:r>
              <a:rPr lang="pt-BR" sz="2800" b="1" dirty="0" smtClean="0"/>
              <a:t>fragilidade da atenção das pessoas com </a:t>
            </a:r>
            <a:r>
              <a:rPr lang="pt-BR" sz="2800" dirty="0" smtClean="0"/>
              <a:t>HAS e DM.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800" dirty="0" smtClean="0"/>
              <a:t> Devido a isso escolhemos este </a:t>
            </a:r>
            <a:r>
              <a:rPr lang="pt-BR" sz="2800" b="1" dirty="0" smtClean="0"/>
              <a:t>foco </a:t>
            </a:r>
            <a:r>
              <a:rPr lang="pt-BR" sz="2800" dirty="0" smtClean="0"/>
              <a:t>de atenção. </a:t>
            </a:r>
            <a:endParaRPr lang="es-ES_tradnl" sz="2800" dirty="0" smtClean="0"/>
          </a:p>
          <a:p>
            <a:pPr lvl="1"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88432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27558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6. Promover a saúde de pessoas com hipertensão e/ou diabetes</a:t>
            </a:r>
            <a:r>
              <a:rPr lang="es-ES_tradnl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6.1: Garantir orientação nutricional a 100% das pessoas com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hipertensão.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Meta 6.2: Garantir orientação nutricional a 100% das pessoas com diabetes.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endParaRPr lang="es-ES_tradnl" sz="2400" dirty="0"/>
          </a:p>
        </p:txBody>
      </p:sp>
      <p:sp>
        <p:nvSpPr>
          <p:cNvPr id="7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42999" y="4013400"/>
            <a:ext cx="3749040" cy="170283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 (100%)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61801" y="3551735"/>
            <a:ext cx="431143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0" y="4013400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(100%)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28743" y="3538125"/>
            <a:ext cx="253146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20" y="914400"/>
            <a:ext cx="11109960" cy="2296668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6. Promover a saúde de pessoas com hipertensão e/ou diabetes</a:t>
            </a:r>
            <a:r>
              <a:rPr lang="es-ES_tradnl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6.3: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regular de atividade física a 100% das pessoas com hipertensão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6.4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: Garantir orientação em relação à prática regular de atividade física a 100% das pessoas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 diabetes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endParaRPr lang="es-ES_tradnl" sz="2400" dirty="0"/>
          </a:p>
        </p:txBody>
      </p:sp>
      <p:sp>
        <p:nvSpPr>
          <p:cNvPr id="7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42999" y="4013400"/>
            <a:ext cx="3749040" cy="170283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 (100%)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61801" y="3551735"/>
            <a:ext cx="431143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0" y="4013400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(100%)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28743" y="3538125"/>
            <a:ext cx="253146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3785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275588"/>
            <a:ext cx="11125200" cy="1879092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6. Promover a saúde de pessoas com hipertensão e/ou diabetes</a:t>
            </a:r>
            <a:r>
              <a:rPr lang="es-ES_tradnl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6.5: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das pessoas com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6.6: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das pessoas com diabetes.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endParaRPr lang="es-ES_tradnl" sz="2400" dirty="0"/>
          </a:p>
        </p:txBody>
      </p:sp>
      <p:sp>
        <p:nvSpPr>
          <p:cNvPr id="7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42999" y="4013400"/>
            <a:ext cx="3749040" cy="170283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 (100%)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61801" y="3551735"/>
            <a:ext cx="431143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0" y="4013400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(100%)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28743" y="3538125"/>
            <a:ext cx="253146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682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360" y="1021080"/>
            <a:ext cx="11201400" cy="2205228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6. Promover a saúde de pessoas com hipertensão e/ou diabetes</a:t>
            </a:r>
            <a:r>
              <a:rPr lang="es-ES_tradnl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6.7: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das pessoas com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6.8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: Garantir orientação sobre higiene bucal a 100% das pessoas com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endParaRPr lang="es-ES_tradnl" sz="2400" dirty="0"/>
          </a:p>
        </p:txBody>
      </p:sp>
      <p:sp>
        <p:nvSpPr>
          <p:cNvPr id="7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42999" y="4013400"/>
            <a:ext cx="3749040" cy="170283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 (100%)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61801" y="3551735"/>
            <a:ext cx="431143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0" y="4013400"/>
            <a:ext cx="3810000" cy="176807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(100%)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2: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(100%)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Mês 3: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 (100%)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28743" y="3538125"/>
            <a:ext cx="253146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351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1240" y="132588"/>
            <a:ext cx="109728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                Discussão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458468"/>
            <a:ext cx="10972800" cy="504901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Intervenção com impacto positivo em toda a equipe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dirty="0"/>
              <a:t>P</a:t>
            </a:r>
            <a:r>
              <a:rPr lang="pt-BR" dirty="0" smtClean="0"/>
              <a:t>opulação satisfeita e confiante em nosso trabalho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dirty="0" smtClean="0"/>
              <a:t>Comunidade sentiu-se acolhida, respeitada e seguras e perceberam a qualidade do cuidado realizado à elas.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dirty="0" smtClean="0"/>
              <a:t>A intervenção já está </a:t>
            </a:r>
            <a:r>
              <a:rPr lang="pt-BR" b="1" u="sng" dirty="0" smtClean="0"/>
              <a:t>incorporada na rotina do serviço</a:t>
            </a:r>
            <a:r>
              <a:rPr lang="pt-BR" dirty="0" smtClean="0"/>
              <a:t>, não só na atenção as pessoas com Hipertensão e/ou Diabetes, sendo que será também para outros atendimentos como o Pré-natal e Puerpério , idosos e crianças segundo os protocolos do Ministério da Saúde do Brasil.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b="1" u="sng" dirty="0"/>
              <a:t>P</a:t>
            </a:r>
            <a:r>
              <a:rPr lang="pt-BR" b="1" u="sng" dirty="0" smtClean="0"/>
              <a:t>róximo passos</a:t>
            </a:r>
            <a:r>
              <a:rPr lang="pt-BR" b="1" dirty="0" smtClean="0"/>
              <a:t>: </a:t>
            </a:r>
            <a:r>
              <a:rPr lang="pt-BR" dirty="0" smtClean="0"/>
              <a:t>continuar melhorando nossos acolhimento e atendimentos , mantendo o trabalho com os ACS em cada área.</a:t>
            </a:r>
            <a:endParaRPr lang="pt-BR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878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72278"/>
            <a:ext cx="10972800" cy="1245705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Reflexão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crítica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49896"/>
            <a:ext cx="10972800" cy="5208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/>
              <a:t>O curso  permitiu: </a:t>
            </a:r>
          </a:p>
          <a:p>
            <a:pPr marL="0" indent="0">
              <a:buNone/>
            </a:pPr>
            <a:endParaRPr lang="pt-BR" b="1" u="sng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melhorar nosso conhecimento do SUS no Brasil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atingir os objetivos com a especialização </a:t>
            </a:r>
            <a:endParaRPr lang="es-ES_tradnl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adquirir conhecimentos na área clinica atualizados segundo os protocolos do Ministério da Saúde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dirty="0" smtClean="0"/>
              <a:t>Melhorar o meu trabalho, ofertando integralidade e qualidade do atendimento </a:t>
            </a:r>
            <a:r>
              <a:rPr lang="pt-BR" dirty="0"/>
              <a:t>a</a:t>
            </a:r>
            <a:r>
              <a:rPr lang="pt-BR" dirty="0" smtClean="0"/>
              <a:t> população de nossa área de abrangência.  </a:t>
            </a:r>
            <a:endParaRPr lang="es-ES_tradnl" dirty="0"/>
          </a:p>
          <a:p>
            <a:pPr algn="just"/>
            <a:endParaRPr lang="es-ES_tradnl" dirty="0" smtClean="0"/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808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72278"/>
            <a:ext cx="10972800" cy="1245705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Reflexão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crítica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49896"/>
            <a:ext cx="10972800" cy="5208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_tradnl" dirty="0" smtClean="0"/>
          </a:p>
          <a:p>
            <a:pPr algn="just"/>
            <a:r>
              <a:rPr lang="pt-BR" dirty="0" smtClean="0"/>
              <a:t>As orientações recebidas pelos orientadores foram de muita utilidade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algn="just"/>
            <a:r>
              <a:rPr lang="pt-BR" dirty="0" smtClean="0"/>
              <a:t>Estudos da prática clinica, os TQC realizados e as documentações fornecidas pelo curso constituíram ferramentas de aprendizagem </a:t>
            </a:r>
            <a:r>
              <a:rPr lang="pt-BR" b="1" dirty="0" smtClean="0"/>
              <a:t>correlacionando a prática vivenciada na UBS com a teoria para desenvolvimento da intervenção  na UBS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Ferramentas como as </a:t>
            </a:r>
            <a:r>
              <a:rPr lang="pt-BR" b="1" dirty="0" smtClean="0"/>
              <a:t>fichas espelho, planilhas de coleta de dados</a:t>
            </a:r>
            <a:r>
              <a:rPr lang="pt-BR" dirty="0" smtClean="0"/>
              <a:t>, discussão de </a:t>
            </a:r>
            <a:r>
              <a:rPr lang="pt-BR" b="1" dirty="0" smtClean="0"/>
              <a:t>casos clínicos interativos </a:t>
            </a:r>
            <a:r>
              <a:rPr lang="pt-BR" dirty="0" smtClean="0"/>
              <a:t>e todas as formas dinâmicas de aprendizagem ao longo do curso foram </a:t>
            </a:r>
            <a:r>
              <a:rPr lang="pt-BR" b="1" dirty="0" smtClean="0"/>
              <a:t>muito úteis para minha prática na UBS</a:t>
            </a:r>
            <a:endParaRPr lang="es-ES_tradnl" b="1" dirty="0" smtClean="0"/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030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134" y="858129"/>
            <a:ext cx="8596668" cy="518323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9600" b="1" dirty="0" smtClean="0">
              <a:solidFill>
                <a:srgbClr val="FF0000"/>
              </a:solidFill>
              <a:latin typeface="AR BERKLEY" pitchFamily="2" charset="0"/>
              <a:cs typeface="Angsana New" pitchFamily="18" charset="-34"/>
            </a:endParaRPr>
          </a:p>
          <a:p>
            <a:pPr algn="ctr">
              <a:buNone/>
            </a:pP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  <a:cs typeface="Angsana New" pitchFamily="18" charset="-34"/>
              </a:rPr>
              <a:t>Obrigado</a:t>
            </a:r>
            <a:endParaRPr lang="en-US" sz="9600" b="1" dirty="0">
              <a:solidFill>
                <a:schemeClr val="tx2">
                  <a:lumMod val="75000"/>
                </a:schemeClr>
              </a:solidFill>
              <a:latin typeface="Algerian" pitchFamily="82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70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Caracterização do Município 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9560" y="1847088"/>
            <a:ext cx="7239000" cy="4477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u="sng" dirty="0" smtClean="0"/>
              <a:t>Bagé</a:t>
            </a:r>
            <a:r>
              <a:rPr lang="pt-BR" b="1" dirty="0" smtClean="0"/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 localizada no 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 população de 117.090 </a:t>
            </a:r>
            <a:r>
              <a:rPr lang="pt-BR" dirty="0" err="1" smtClean="0"/>
              <a:t>hab</a:t>
            </a:r>
            <a:endParaRPr lang="pt-BR" dirty="0"/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 agricultura, pecuária e comércio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b="1" dirty="0" smtClean="0"/>
              <a:t> </a:t>
            </a:r>
            <a:r>
              <a:rPr lang="pt-BR" b="1" u="sng" dirty="0" smtClean="0"/>
              <a:t>Sistema de saúde: </a:t>
            </a:r>
            <a:endParaRPr lang="pt-BR" b="1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pt-BR" b="1" dirty="0" smtClean="0"/>
              <a:t> </a:t>
            </a:r>
            <a:r>
              <a:rPr lang="pt-BR" dirty="0" smtClean="0"/>
              <a:t>30 Unidades Básicas de saúde (UBS)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 17 UBS com Estratégia Saúde da Família (ESF)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 13 UBS tradicionais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 Possui um total de 23 Equipes de ESF.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8520" y="2087405"/>
            <a:ext cx="4373880" cy="423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8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840" y="-151923"/>
            <a:ext cx="10972800" cy="1143000"/>
          </a:xfrm>
        </p:spPr>
        <p:txBody>
          <a:bodyPr/>
          <a:lstStyle/>
          <a:p>
            <a:r>
              <a:rPr lang="pt-BR" dirty="0" smtClean="0"/>
              <a:t>Caracterização da UBS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3840" y="1113949"/>
            <a:ext cx="5257800" cy="272653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/>
              <a:t>  </a:t>
            </a:r>
            <a:r>
              <a:rPr lang="pt-BR" b="1" u="sng" dirty="0" smtClean="0"/>
              <a:t>UBS FLORESTA</a:t>
            </a:r>
            <a:r>
              <a:rPr lang="pt-BR" b="1" dirty="0" smtClean="0"/>
              <a:t>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Zona urbana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Duas equipes de ESF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População: 8.000 pessoas (estimativa de 4.000 pessoas para cada equipe)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0390" y="3963352"/>
            <a:ext cx="6771378" cy="2732921"/>
          </a:xfrm>
          <a:prstGeom prst="rect">
            <a:avLst/>
          </a:prstGeom>
        </p:spPr>
      </p:pic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897880" y="1113949"/>
            <a:ext cx="5882640" cy="27122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>
              <a:buFont typeface="Wingdings 2"/>
              <a:buNone/>
            </a:pPr>
            <a:r>
              <a:rPr lang="pt-BR" b="1" u="sng" dirty="0" smtClean="0"/>
              <a:t>Composição de cada equipe</a:t>
            </a:r>
            <a:r>
              <a:rPr lang="pt-BR" dirty="0" smtClean="0"/>
              <a:t>:</a:t>
            </a:r>
          </a:p>
          <a:p>
            <a:pPr algn="just" defTabSz="914400">
              <a:buFont typeface="Wingdings 2"/>
              <a:buNone/>
            </a:pPr>
            <a:r>
              <a:rPr lang="pt-BR" dirty="0"/>
              <a:t> </a:t>
            </a:r>
            <a:r>
              <a:rPr lang="pt-BR" dirty="0" smtClean="0"/>
              <a:t>  médico, duas enfermeiras, duas técnicas de enfermagem, uma recepcionista, uma  auxiliar de farmácia, uma odontóloga ,duas auxiliares de serviços gerais e quatro ACS  (dois para cada equipe)</a:t>
            </a:r>
          </a:p>
          <a:p>
            <a:pPr defTabSz="914400">
              <a:buFont typeface="Wingdings 2"/>
              <a:buNone/>
            </a:pPr>
            <a:endParaRPr lang="pt-BR" b="1" dirty="0" smtClean="0"/>
          </a:p>
          <a:p>
            <a:pPr defTabSz="914400">
              <a:buFont typeface="Wingdings 2"/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defTabSz="914400">
              <a:buFont typeface="Wingdings 2"/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9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1074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Situação da ação programática</a:t>
            </a:r>
            <a:br>
              <a:rPr lang="pt-BR" dirty="0" smtClean="0"/>
            </a:br>
            <a:r>
              <a:rPr lang="pt-BR" dirty="0" smtClean="0"/>
              <a:t> antes de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663148"/>
            <a:ext cx="12099235" cy="519485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Fragilidade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 acolhimento e prioridade no atendimento a pessoas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 HAS e DM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Fragilidade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na qualidade do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Fragilidade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dos registros do dados sem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atualização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avaliação não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realizados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População Estimada na área da UBS: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8.000 pessoas e estimada para minha equipe: 4.000 pessoas.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 do programa HAS e DM na área da UBS: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12%(207) para HAS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21%(107) para DM</a:t>
            </a:r>
          </a:p>
          <a:p>
            <a:pPr marL="0" indent="0" algn="ctr">
              <a:buNone/>
            </a:pP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6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84708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  GERAL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19743"/>
            <a:ext cx="10972800" cy="4389120"/>
          </a:xfrm>
        </p:spPr>
        <p:txBody>
          <a:bodyPr>
            <a:normAutofit/>
          </a:bodyPr>
          <a:lstStyle/>
          <a:p>
            <a:pPr lvl="1" algn="just"/>
            <a:endParaRPr lang="pt-BR" sz="3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atenção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pt-B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pessoas com Hipertensão Arterial Sistêmica e/ou Diabetes Mellitus  na UBS/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EFS</a:t>
            </a:r>
            <a:r>
              <a:rPr lang="pt-BR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Floresta, em Bagé/RS.</a:t>
            </a:r>
            <a:endParaRPr lang="pt-BR" sz="3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05421" y="4541057"/>
            <a:ext cx="2681778" cy="199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58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7848"/>
            <a:ext cx="10972800" cy="1143000"/>
          </a:xfrm>
        </p:spPr>
        <p:txBody>
          <a:bodyPr/>
          <a:lstStyle/>
          <a:p>
            <a:r>
              <a:rPr lang="pt-BR" dirty="0" smtClean="0"/>
              <a:t>Objetivos específicos: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pt-BR" dirty="0" smtClean="0"/>
              <a:t>Ampliar </a:t>
            </a:r>
            <a:r>
              <a:rPr lang="pt-BR" dirty="0"/>
              <a:t>a </a:t>
            </a:r>
            <a:r>
              <a:rPr lang="pt-BR" b="1" dirty="0"/>
              <a:t>cobertura </a:t>
            </a:r>
            <a:r>
              <a:rPr lang="pt-BR" dirty="0"/>
              <a:t>das pessoas com hipertensão e/ou diabetes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Melhorar </a:t>
            </a:r>
            <a:r>
              <a:rPr lang="pt-BR" b="1" dirty="0"/>
              <a:t>a qualidade da atenção </a:t>
            </a:r>
            <a:r>
              <a:rPr lang="pt-BR" dirty="0"/>
              <a:t>das pessoas com hipertensão e/ou diabetes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Melhorar a </a:t>
            </a:r>
            <a:r>
              <a:rPr lang="pt-BR" b="1" dirty="0"/>
              <a:t>adesão </a:t>
            </a:r>
            <a:r>
              <a:rPr lang="pt-BR" dirty="0"/>
              <a:t>de pessoas com hipertensão e/ou diabetes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Melhorar o </a:t>
            </a:r>
            <a:r>
              <a:rPr lang="pt-BR" b="1" dirty="0"/>
              <a:t>registro</a:t>
            </a:r>
            <a:r>
              <a:rPr lang="pt-BR" dirty="0"/>
              <a:t> das informações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b="1" dirty="0"/>
              <a:t>Mapear o risco para doença cardiovascular</a:t>
            </a:r>
            <a:r>
              <a:rPr lang="pt-BR" dirty="0"/>
              <a:t> das pessoas com hipertensão e/ou diabetes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b="1" dirty="0"/>
              <a:t>Promover a saúde </a:t>
            </a:r>
            <a:r>
              <a:rPr lang="pt-BR" dirty="0"/>
              <a:t>de pessoas com das pessoas com hipertensão e/ou diabetes.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77863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36661"/>
            <a:ext cx="10972800" cy="107342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0135828"/>
              </p:ext>
            </p:extLst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057400" y="6488668"/>
            <a:ext cx="84390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Utilização da PLANILHA DE COLETA DE DADOS E FICHA ESPELHO DO CURSO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115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205948"/>
            <a:ext cx="10972800" cy="5118652"/>
          </a:xfrm>
        </p:spPr>
        <p:txBody>
          <a:bodyPr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 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1365" y="3975652"/>
            <a:ext cx="32004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0354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1580</TotalTime>
  <Words>1310</Words>
  <Application>Microsoft Office PowerPoint</Application>
  <PresentationFormat>Personalizar</PresentationFormat>
  <Paragraphs>198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Fluxo</vt:lpstr>
      <vt:lpstr>                             UNIVERSIDADE ABERTA DO SUS UNIVERSIDADE FEDERAL DE PELOTAS Especialização em Saúde da Família Modalidade a Distância Turma 9  </vt:lpstr>
      <vt:lpstr> Introdução </vt:lpstr>
      <vt:lpstr>Caracterização do Município </vt:lpstr>
      <vt:lpstr>Caracterização da UBS</vt:lpstr>
      <vt:lpstr>Situação da ação programática  antes de intervenção</vt:lpstr>
      <vt:lpstr>OBJETIVO   GERAL</vt:lpstr>
      <vt:lpstr>Objetivos específicos:</vt:lpstr>
      <vt:lpstr>Metodologia</vt:lpstr>
      <vt:lpstr>Slide 9</vt:lpstr>
      <vt:lpstr>Objetivo 1. Ampliar a cobertura de atenção das pessoas com hipertensão e/ou Diabetes  Meta 1.1. Alcançar 40% de cobertura  das pessoas com Hipertensão arterial Sistêmica cadastradas na ESF Floresta. </vt:lpstr>
      <vt:lpstr>Objetivo 1. Ampliar a cobertura de atenção das pessoas com hipertensão e/ou Diabetes  Meta 1.2 Alcançar  40% de cobertura das pessoas com Diabetes no Programa de Atenção a Diabetes Mellitus </vt:lpstr>
      <vt:lpstr>     Objetivo 2: Melhorar a qualidade da atenção das pessoas com hipertensão e/ou diabetes  Meta 2.1: Realizar exame clínico apropriado em 100% das pessoas com hipertensão Meta 2.2: Realizar exame clínico apropiado em 100% das pessoas com diabetes </vt:lpstr>
      <vt:lpstr>  Objetivo 2: Melhorar a qualidade da atenção das pessoas com hipertensão e/ou diabetes  Meta 2.3: Realizar exame dos pés em 100% das pessoas com diabetes a cada 3 meses (palpação dos pulsos tibial posterior e pedioso e medida da sensibilidade) </vt:lpstr>
      <vt:lpstr>Objetivo 2: Melhorar a qualidade da atenção das pessoas com hipertensão e/ou diabetes Meta 2.4: Garantir a 100% das pessoas com hipertensão a solicitação/realização de exames complementares em dia de acordo com o protocolo Meta 2.5: Garantir a 100% das pessoas com diabetes a solicitação/realização de exames complementares em dia de acordo com o protocolo  </vt:lpstr>
      <vt:lpstr>Objetivo 2: Melhorar a qualidade da atenção das pessoas com hipertensão e/ou diabetes Meta 2.6: Priorizar a prescrição de medicamentos da farmácia popular para 100% das pessoas com hipertensão cadastradas na UBS Meta 2.7: Priorizar a prescrição de medicamentos da farmácia popular para 100% das pessoas com diabetes cadastradas na UBS </vt:lpstr>
      <vt:lpstr>Objetivo 2: Melhorar a qualidade da atenção das pessoas com hipertensão e/ou diabetes Meta 2.8: Realizar avaliação da necessidade de atendimento odontológico em 100% das pessoas com hipertensão Meta 2.9: Realizar avaliação da necessidade de atendimento odontológico em 100% das pessoas com diabetes  </vt:lpstr>
      <vt:lpstr>Objetivo 3. Melhorar a adesão de pessoas com hipertensão e/ou diabetes Metas 3.1: Buscar 100% das pessoas com hipertensão faltosas às consultas na UBS conforme a periodicidade recomendada Meta 3.2: Buscar 100% das pessoas com diabetes faltosas às consultas na UBS conforme a periodicidade recomendada  </vt:lpstr>
      <vt:lpstr>Objetivo 4. Melhorar o registro das informações Metas 4.1: Manter ficha de acompanhamento de 100% das pessoas com hipertensão  Meta 4.2: Manter ficha de acompanhamento de 100% das pessoas com diabetes </vt:lpstr>
      <vt:lpstr>Objetivo 5. Proporção de pessoas  com estratificação do risco  cardiovascular com exame clinico em dia das pessoas com hipertensão e/ou diabetes Metas 5.1:  Realizar estratificação do risco cardiovascular em 100% das pessoas com hipertensão   Meta 5.2: Realizar estratificação do risco cardiovascular em 100% das pessoas com diabetes </vt:lpstr>
      <vt:lpstr>Objetivo 6. Promover a saúde de pessoas com hipertensão e/ou diabetes Meta 6.1: Garantir orientação nutricional a 100% das pessoas com hipertensão.  Meta 6.2: Garantir orientação nutricional a 100% das pessoas com diabetes. </vt:lpstr>
      <vt:lpstr>Objetivo 6. Promover a saúde de pessoas com hipertensão e/ou diabetes Meta 6.3: Garantir orientação em relação à prática regular de atividade física a 100% das pessoas com hipertensão  Meta 6.4: Garantir orientação em relação à prática regular de atividade física a 100% das pessoas com diabetes. </vt:lpstr>
      <vt:lpstr>Objetivo 6. Promover a saúde de pessoas com hipertensão e/ou diabetes Meta 6.5: Garantir orientação sobre os riscos do tabagismo a 100% das pessoas com hipertensão Meta 6.6: Garantir orientação sobre os riscos do tabagismo a 100% das pessoas com diabetes. </vt:lpstr>
      <vt:lpstr>Objetivo 6. Promover a saúde de pessoas com hipertensão e/ou diabetes Meta 6.7: Garantir orientação sobre higiene bucal a 100% das pessoas com hipertensão Meta 6.8: Garantir orientação sobre higiene bucal a 100% das pessoas com diabetes </vt:lpstr>
      <vt:lpstr>                 Discussão</vt:lpstr>
      <vt:lpstr>Reflexão crítica</vt:lpstr>
      <vt:lpstr>Reflexão crítica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Tiulo: Ampliar a cobertura da atenção pré-natal e atenção às puérperas UBS Vila Gaúcha. Bagé. RS Jenny Reyes Fines</dc:title>
  <dc:creator>Valerie</dc:creator>
  <cp:lastModifiedBy>luben Gutierrez Corvo</cp:lastModifiedBy>
  <cp:revision>170</cp:revision>
  <dcterms:created xsi:type="dcterms:W3CDTF">2015-08-09T10:12:14Z</dcterms:created>
  <dcterms:modified xsi:type="dcterms:W3CDTF">2016-03-21T19:54:30Z</dcterms:modified>
</cp:coreProperties>
</file>